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4"/>
  </p:sldMasterIdLst>
  <p:sldIdLst>
    <p:sldId id="256" r:id="rId5"/>
    <p:sldId id="257" r:id="rId6"/>
    <p:sldId id="258" r:id="rId7"/>
    <p:sldId id="260" r:id="rId8"/>
    <p:sldId id="259" r:id="rId9"/>
    <p:sldId id="261" r:id="rId10"/>
    <p:sldId id="262" r:id="rId11"/>
    <p:sldId id="263" r:id="rId12"/>
    <p:sldId id="264" r:id="rId13"/>
    <p:sldId id="266" r:id="rId14"/>
    <p:sldId id="265" r:id="rId15"/>
    <p:sldId id="267" r:id="rId16"/>
    <p:sldId id="268" r:id="rId17"/>
    <p:sldId id="269" r:id="rId18"/>
    <p:sldId id="270" r:id="rId19"/>
    <p:sldId id="271" r:id="rId20"/>
    <p:sldId id="27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A7BCEC-3B2C-47C4-B216-5301DF2267C5}"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4B9AA-5008-421E-BCE0-3300083671B1}" type="slidenum">
              <a:rPr lang="en-US" smtClean="0"/>
              <a:t>‹#›</a:t>
            </a:fld>
            <a:endParaRPr lang="en-US"/>
          </a:p>
        </p:txBody>
      </p:sp>
    </p:spTree>
    <p:extLst>
      <p:ext uri="{BB962C8B-B14F-4D97-AF65-F5344CB8AC3E}">
        <p14:creationId xmlns:p14="http://schemas.microsoft.com/office/powerpoint/2010/main" val="1903068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A7BCEC-3B2C-47C4-B216-5301DF2267C5}"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74B9AA-5008-421E-BCE0-3300083671B1}" type="slidenum">
              <a:rPr lang="en-US" smtClean="0"/>
              <a:t>‹#›</a:t>
            </a:fld>
            <a:endParaRPr lang="en-US"/>
          </a:p>
        </p:txBody>
      </p:sp>
    </p:spTree>
    <p:extLst>
      <p:ext uri="{BB962C8B-B14F-4D97-AF65-F5344CB8AC3E}">
        <p14:creationId xmlns:p14="http://schemas.microsoft.com/office/powerpoint/2010/main" val="1618288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A7BCEC-3B2C-47C4-B216-5301DF2267C5}"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74B9AA-5008-421E-BCE0-3300083671B1}" type="slidenum">
              <a:rPr lang="en-US" smtClean="0"/>
              <a:t>‹#›</a:t>
            </a:fld>
            <a:endParaRPr lang="en-US"/>
          </a:p>
        </p:txBody>
      </p:sp>
    </p:spTree>
    <p:extLst>
      <p:ext uri="{BB962C8B-B14F-4D97-AF65-F5344CB8AC3E}">
        <p14:creationId xmlns:p14="http://schemas.microsoft.com/office/powerpoint/2010/main" val="1459360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A7BCEC-3B2C-47C4-B216-5301DF2267C5}"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74B9AA-5008-421E-BCE0-3300083671B1}"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96369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A7BCEC-3B2C-47C4-B216-5301DF2267C5}"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74B9AA-5008-421E-BCE0-3300083671B1}" type="slidenum">
              <a:rPr lang="en-US" smtClean="0"/>
              <a:t>‹#›</a:t>
            </a:fld>
            <a:endParaRPr lang="en-US"/>
          </a:p>
        </p:txBody>
      </p:sp>
    </p:spTree>
    <p:extLst>
      <p:ext uri="{BB962C8B-B14F-4D97-AF65-F5344CB8AC3E}">
        <p14:creationId xmlns:p14="http://schemas.microsoft.com/office/powerpoint/2010/main" val="22183459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EA7BCEC-3B2C-47C4-B216-5301DF2267C5}" type="datetimeFigureOut">
              <a:rPr lang="en-US" smtClean="0"/>
              <a:t>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74B9AA-5008-421E-BCE0-3300083671B1}" type="slidenum">
              <a:rPr lang="en-US" smtClean="0"/>
              <a:t>‹#›</a:t>
            </a:fld>
            <a:endParaRPr lang="en-US"/>
          </a:p>
        </p:txBody>
      </p:sp>
    </p:spTree>
    <p:extLst>
      <p:ext uri="{BB962C8B-B14F-4D97-AF65-F5344CB8AC3E}">
        <p14:creationId xmlns:p14="http://schemas.microsoft.com/office/powerpoint/2010/main" val="22267417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EA7BCEC-3B2C-47C4-B216-5301DF2267C5}" type="datetimeFigureOut">
              <a:rPr lang="en-US" smtClean="0"/>
              <a:t>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74B9AA-5008-421E-BCE0-3300083671B1}" type="slidenum">
              <a:rPr lang="en-US" smtClean="0"/>
              <a:t>‹#›</a:t>
            </a:fld>
            <a:endParaRPr lang="en-US"/>
          </a:p>
        </p:txBody>
      </p:sp>
    </p:spTree>
    <p:extLst>
      <p:ext uri="{BB962C8B-B14F-4D97-AF65-F5344CB8AC3E}">
        <p14:creationId xmlns:p14="http://schemas.microsoft.com/office/powerpoint/2010/main" val="36221314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A7BCEC-3B2C-47C4-B216-5301DF2267C5}"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4B9AA-5008-421E-BCE0-3300083671B1}" type="slidenum">
              <a:rPr lang="en-US" smtClean="0"/>
              <a:t>‹#›</a:t>
            </a:fld>
            <a:endParaRPr lang="en-US"/>
          </a:p>
        </p:txBody>
      </p:sp>
    </p:spTree>
    <p:extLst>
      <p:ext uri="{BB962C8B-B14F-4D97-AF65-F5344CB8AC3E}">
        <p14:creationId xmlns:p14="http://schemas.microsoft.com/office/powerpoint/2010/main" val="34603892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A7BCEC-3B2C-47C4-B216-5301DF2267C5}"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4B9AA-5008-421E-BCE0-3300083671B1}" type="slidenum">
              <a:rPr lang="en-US" smtClean="0"/>
              <a:t>‹#›</a:t>
            </a:fld>
            <a:endParaRPr lang="en-US"/>
          </a:p>
        </p:txBody>
      </p:sp>
    </p:spTree>
    <p:extLst>
      <p:ext uri="{BB962C8B-B14F-4D97-AF65-F5344CB8AC3E}">
        <p14:creationId xmlns:p14="http://schemas.microsoft.com/office/powerpoint/2010/main" val="3853568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A7BCEC-3B2C-47C4-B216-5301DF2267C5}"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4B9AA-5008-421E-BCE0-3300083671B1}" type="slidenum">
              <a:rPr lang="en-US" smtClean="0"/>
              <a:t>‹#›</a:t>
            </a:fld>
            <a:endParaRPr lang="en-US"/>
          </a:p>
        </p:txBody>
      </p:sp>
    </p:spTree>
    <p:extLst>
      <p:ext uri="{BB962C8B-B14F-4D97-AF65-F5344CB8AC3E}">
        <p14:creationId xmlns:p14="http://schemas.microsoft.com/office/powerpoint/2010/main" val="4004069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A7BCEC-3B2C-47C4-B216-5301DF2267C5}" type="datetimeFigureOut">
              <a:rPr lang="en-US" smtClean="0"/>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4B9AA-5008-421E-BCE0-3300083671B1}" type="slidenum">
              <a:rPr lang="en-US" smtClean="0"/>
              <a:t>‹#›</a:t>
            </a:fld>
            <a:endParaRPr lang="en-US"/>
          </a:p>
        </p:txBody>
      </p:sp>
    </p:spTree>
    <p:extLst>
      <p:ext uri="{BB962C8B-B14F-4D97-AF65-F5344CB8AC3E}">
        <p14:creationId xmlns:p14="http://schemas.microsoft.com/office/powerpoint/2010/main" val="535707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A7BCEC-3B2C-47C4-B216-5301DF2267C5}"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74B9AA-5008-421E-BCE0-3300083671B1}" type="slidenum">
              <a:rPr lang="en-US" smtClean="0"/>
              <a:t>‹#›</a:t>
            </a:fld>
            <a:endParaRPr lang="en-US"/>
          </a:p>
        </p:txBody>
      </p:sp>
    </p:spTree>
    <p:extLst>
      <p:ext uri="{BB962C8B-B14F-4D97-AF65-F5344CB8AC3E}">
        <p14:creationId xmlns:p14="http://schemas.microsoft.com/office/powerpoint/2010/main" val="1023116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A7BCEC-3B2C-47C4-B216-5301DF2267C5}" type="datetimeFigureOut">
              <a:rPr lang="en-US" smtClean="0"/>
              <a:t>11/3/2022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74B9AA-5008-421E-BCE0-3300083671B1}" type="slidenum">
              <a:rPr lang="en-US" smtClean="0"/>
              <a:t>‹#›</a:t>
            </a:fld>
            <a:endParaRPr lang="en-US"/>
          </a:p>
        </p:txBody>
      </p:sp>
    </p:spTree>
    <p:extLst>
      <p:ext uri="{BB962C8B-B14F-4D97-AF65-F5344CB8AC3E}">
        <p14:creationId xmlns:p14="http://schemas.microsoft.com/office/powerpoint/2010/main" val="1858826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A7BCEC-3B2C-47C4-B216-5301DF2267C5}" type="datetimeFigureOut">
              <a:rPr lang="en-US" smtClean="0"/>
              <a:t>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74B9AA-5008-421E-BCE0-3300083671B1}" type="slidenum">
              <a:rPr lang="en-US" smtClean="0"/>
              <a:t>‹#›</a:t>
            </a:fld>
            <a:endParaRPr lang="en-US"/>
          </a:p>
        </p:txBody>
      </p:sp>
    </p:spTree>
    <p:extLst>
      <p:ext uri="{BB962C8B-B14F-4D97-AF65-F5344CB8AC3E}">
        <p14:creationId xmlns:p14="http://schemas.microsoft.com/office/powerpoint/2010/main" val="3287397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A7BCEC-3B2C-47C4-B216-5301DF2267C5}" type="datetimeFigureOut">
              <a:rPr lang="en-US" smtClean="0"/>
              <a:t>11/3/2022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74B9AA-5008-421E-BCE0-3300083671B1}" type="slidenum">
              <a:rPr lang="en-US" smtClean="0"/>
              <a:t>‹#›</a:t>
            </a:fld>
            <a:endParaRPr lang="en-US"/>
          </a:p>
        </p:txBody>
      </p:sp>
    </p:spTree>
    <p:extLst>
      <p:ext uri="{BB962C8B-B14F-4D97-AF65-F5344CB8AC3E}">
        <p14:creationId xmlns:p14="http://schemas.microsoft.com/office/powerpoint/2010/main" val="4148609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A7BCEC-3B2C-47C4-B216-5301DF2267C5}"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74B9AA-5008-421E-BCE0-3300083671B1}" type="slidenum">
              <a:rPr lang="en-US" smtClean="0"/>
              <a:t>‹#›</a:t>
            </a:fld>
            <a:endParaRPr lang="en-US"/>
          </a:p>
        </p:txBody>
      </p:sp>
    </p:spTree>
    <p:extLst>
      <p:ext uri="{BB962C8B-B14F-4D97-AF65-F5344CB8AC3E}">
        <p14:creationId xmlns:p14="http://schemas.microsoft.com/office/powerpoint/2010/main" val="471905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A7BCEC-3B2C-47C4-B216-5301DF2267C5}" type="datetimeFigureOut">
              <a:rPr lang="en-US" smtClean="0"/>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74B9AA-5008-421E-BCE0-3300083671B1}" type="slidenum">
              <a:rPr lang="en-US" smtClean="0"/>
              <a:t>‹#›</a:t>
            </a:fld>
            <a:endParaRPr lang="en-US"/>
          </a:p>
        </p:txBody>
      </p:sp>
    </p:spTree>
    <p:extLst>
      <p:ext uri="{BB962C8B-B14F-4D97-AF65-F5344CB8AC3E}">
        <p14:creationId xmlns:p14="http://schemas.microsoft.com/office/powerpoint/2010/main" val="3448157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EA7BCEC-3B2C-47C4-B216-5301DF2267C5}" type="datetimeFigureOut">
              <a:rPr lang="en-US" smtClean="0"/>
              <a:t>11/3/2022</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7074B9AA-5008-421E-BCE0-3300083671B1}" type="slidenum">
              <a:rPr lang="en-US" smtClean="0"/>
              <a:t>‹#›</a:t>
            </a:fld>
            <a:endParaRPr lang="en-US"/>
          </a:p>
        </p:txBody>
      </p:sp>
    </p:spTree>
    <p:extLst>
      <p:ext uri="{BB962C8B-B14F-4D97-AF65-F5344CB8AC3E}">
        <p14:creationId xmlns:p14="http://schemas.microsoft.com/office/powerpoint/2010/main" val="3117243676"/>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54D13-BAB1-3738-15BB-42A7F6D1926E}"/>
              </a:ext>
            </a:extLst>
          </p:cNvPr>
          <p:cNvSpPr>
            <a:spLocks noGrp="1"/>
          </p:cNvSpPr>
          <p:nvPr>
            <p:ph type="ctrTitle"/>
          </p:nvPr>
        </p:nvSpPr>
        <p:spPr/>
        <p:txBody>
          <a:bodyPr/>
          <a:lstStyle/>
          <a:p>
            <a:r>
              <a:rPr lang="en-US" dirty="0"/>
              <a:t>Logic Gate Assignment</a:t>
            </a:r>
          </a:p>
        </p:txBody>
      </p:sp>
      <p:sp>
        <p:nvSpPr>
          <p:cNvPr id="3" name="Subtitle 2">
            <a:extLst>
              <a:ext uri="{FF2B5EF4-FFF2-40B4-BE49-F238E27FC236}">
                <a16:creationId xmlns:a16="http://schemas.microsoft.com/office/drawing/2014/main" id="{7558B1CF-9D7A-F1E9-5085-D98D33821826}"/>
              </a:ext>
            </a:extLst>
          </p:cNvPr>
          <p:cNvSpPr>
            <a:spLocks noGrp="1"/>
          </p:cNvSpPr>
          <p:nvPr>
            <p:ph type="subTitle" idx="1"/>
          </p:nvPr>
        </p:nvSpPr>
        <p:spPr/>
        <p:txBody>
          <a:bodyPr/>
          <a:lstStyle/>
          <a:p>
            <a:r>
              <a:rPr lang="en-US" dirty="0"/>
              <a:t>By Anhadjot Singh</a:t>
            </a:r>
          </a:p>
        </p:txBody>
      </p:sp>
    </p:spTree>
    <p:extLst>
      <p:ext uri="{BB962C8B-B14F-4D97-AF65-F5344CB8AC3E}">
        <p14:creationId xmlns:p14="http://schemas.microsoft.com/office/powerpoint/2010/main" val="425164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EC5BF-59AB-AA29-70B9-0DFF9CBA4C9D}"/>
              </a:ext>
            </a:extLst>
          </p:cNvPr>
          <p:cNvSpPr>
            <a:spLocks noGrp="1"/>
          </p:cNvSpPr>
          <p:nvPr>
            <p:ph type="title"/>
          </p:nvPr>
        </p:nvSpPr>
        <p:spPr/>
        <p:txBody>
          <a:bodyPr/>
          <a:lstStyle/>
          <a:p>
            <a:r>
              <a:rPr lang="en-US" dirty="0"/>
              <a:t>Asynchronous Register</a:t>
            </a:r>
          </a:p>
        </p:txBody>
      </p:sp>
      <p:pic>
        <p:nvPicPr>
          <p:cNvPr id="6" name="Content Placeholder 5">
            <a:extLst>
              <a:ext uri="{FF2B5EF4-FFF2-40B4-BE49-F238E27FC236}">
                <a16:creationId xmlns:a16="http://schemas.microsoft.com/office/drawing/2014/main" id="{21E07D7B-6619-60FB-462A-0CECA1A1CEE2}"/>
              </a:ext>
            </a:extLst>
          </p:cNvPr>
          <p:cNvPicPr>
            <a:picLocks noGrp="1" noChangeAspect="1"/>
          </p:cNvPicPr>
          <p:nvPr>
            <p:ph sz="half" idx="1"/>
          </p:nvPr>
        </p:nvPicPr>
        <p:blipFill rotWithShape="1">
          <a:blip r:embed="rId2"/>
          <a:srcRect l="-197" t="15974" r="31782" b="16087"/>
          <a:stretch/>
        </p:blipFill>
        <p:spPr>
          <a:xfrm>
            <a:off x="510746" y="2088318"/>
            <a:ext cx="5412259" cy="3702881"/>
          </a:xfrm>
        </p:spPr>
      </p:pic>
      <p:sp>
        <p:nvSpPr>
          <p:cNvPr id="4" name="Content Placeholder 3">
            <a:extLst>
              <a:ext uri="{FF2B5EF4-FFF2-40B4-BE49-F238E27FC236}">
                <a16:creationId xmlns:a16="http://schemas.microsoft.com/office/drawing/2014/main" id="{06311F26-9715-33DF-296D-46203BB31364}"/>
              </a:ext>
            </a:extLst>
          </p:cNvPr>
          <p:cNvSpPr>
            <a:spLocks noGrp="1"/>
          </p:cNvSpPr>
          <p:nvPr>
            <p:ph sz="half" idx="2"/>
          </p:nvPr>
        </p:nvSpPr>
        <p:spPr/>
        <p:txBody>
          <a:bodyPr/>
          <a:lstStyle/>
          <a:p>
            <a:pPr marL="0" indent="0">
              <a:buNone/>
            </a:pPr>
            <a:r>
              <a:rPr lang="en-US" dirty="0"/>
              <a:t>This is a 4 Bit Asynchronous Register</a:t>
            </a:r>
          </a:p>
        </p:txBody>
      </p:sp>
    </p:spTree>
    <p:extLst>
      <p:ext uri="{BB962C8B-B14F-4D97-AF65-F5344CB8AC3E}">
        <p14:creationId xmlns:p14="http://schemas.microsoft.com/office/powerpoint/2010/main" val="3001801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DA6D-6AE8-CEDE-8EAB-DA7786181049}"/>
              </a:ext>
            </a:extLst>
          </p:cNvPr>
          <p:cNvSpPr>
            <a:spLocks noGrp="1"/>
          </p:cNvSpPr>
          <p:nvPr>
            <p:ph type="title"/>
          </p:nvPr>
        </p:nvSpPr>
        <p:spPr/>
        <p:txBody>
          <a:bodyPr/>
          <a:lstStyle/>
          <a:p>
            <a:r>
              <a:rPr lang="en-US" dirty="0"/>
              <a:t>D LATCH</a:t>
            </a:r>
          </a:p>
        </p:txBody>
      </p:sp>
      <p:pic>
        <p:nvPicPr>
          <p:cNvPr id="6" name="Content Placeholder 5">
            <a:extLst>
              <a:ext uri="{FF2B5EF4-FFF2-40B4-BE49-F238E27FC236}">
                <a16:creationId xmlns:a16="http://schemas.microsoft.com/office/drawing/2014/main" id="{97BCC6B3-A5B0-D83B-FA82-78C5FFD59654}"/>
              </a:ext>
            </a:extLst>
          </p:cNvPr>
          <p:cNvPicPr>
            <a:picLocks noGrp="1" noChangeAspect="1"/>
          </p:cNvPicPr>
          <p:nvPr>
            <p:ph sz="half" idx="1"/>
          </p:nvPr>
        </p:nvPicPr>
        <p:blipFill rotWithShape="1">
          <a:blip r:embed="rId2"/>
          <a:srcRect t="16294" r="31908" b="16075"/>
          <a:stretch/>
        </p:blipFill>
        <p:spPr>
          <a:xfrm>
            <a:off x="304800" y="2088320"/>
            <a:ext cx="5486400" cy="3702880"/>
          </a:xfrm>
        </p:spPr>
      </p:pic>
      <p:sp>
        <p:nvSpPr>
          <p:cNvPr id="4" name="Content Placeholder 3">
            <a:extLst>
              <a:ext uri="{FF2B5EF4-FFF2-40B4-BE49-F238E27FC236}">
                <a16:creationId xmlns:a16="http://schemas.microsoft.com/office/drawing/2014/main" id="{8D2733A8-5DA5-E1BF-F324-C00BE11D070E}"/>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618754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8332B-0EE9-5ABE-072A-81772D499167}"/>
              </a:ext>
            </a:extLst>
          </p:cNvPr>
          <p:cNvSpPr>
            <a:spLocks noGrp="1"/>
          </p:cNvSpPr>
          <p:nvPr>
            <p:ph type="title"/>
          </p:nvPr>
        </p:nvSpPr>
        <p:spPr/>
        <p:txBody>
          <a:bodyPr/>
          <a:lstStyle/>
          <a:p>
            <a:r>
              <a:rPr lang="en-US" dirty="0"/>
              <a:t>D Flip </a:t>
            </a:r>
            <a:r>
              <a:rPr lang="en-US" dirty="0" err="1"/>
              <a:t>FLop</a:t>
            </a:r>
            <a:endParaRPr lang="en-US" dirty="0"/>
          </a:p>
        </p:txBody>
      </p:sp>
      <p:pic>
        <p:nvPicPr>
          <p:cNvPr id="6" name="Content Placeholder 5">
            <a:extLst>
              <a:ext uri="{FF2B5EF4-FFF2-40B4-BE49-F238E27FC236}">
                <a16:creationId xmlns:a16="http://schemas.microsoft.com/office/drawing/2014/main" id="{8937FCAE-32A2-2A0F-5BB0-C46C75302AB2}"/>
              </a:ext>
            </a:extLst>
          </p:cNvPr>
          <p:cNvPicPr>
            <a:picLocks noGrp="1" noChangeAspect="1"/>
          </p:cNvPicPr>
          <p:nvPr>
            <p:ph sz="half" idx="1"/>
          </p:nvPr>
        </p:nvPicPr>
        <p:blipFill rotWithShape="1">
          <a:blip r:embed="rId2"/>
          <a:srcRect t="15815" r="31908" b="17438"/>
          <a:stretch/>
        </p:blipFill>
        <p:spPr>
          <a:xfrm>
            <a:off x="329515" y="2088318"/>
            <a:ext cx="5609966" cy="3702881"/>
          </a:xfrm>
        </p:spPr>
      </p:pic>
      <p:sp>
        <p:nvSpPr>
          <p:cNvPr id="4" name="Content Placeholder 3">
            <a:extLst>
              <a:ext uri="{FF2B5EF4-FFF2-40B4-BE49-F238E27FC236}">
                <a16:creationId xmlns:a16="http://schemas.microsoft.com/office/drawing/2014/main" id="{D6EB96C6-179A-E0EC-488B-23764AB25ED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886034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48541-6F9E-EC89-BB16-8CC5FF10AE60}"/>
              </a:ext>
            </a:extLst>
          </p:cNvPr>
          <p:cNvSpPr>
            <a:spLocks noGrp="1"/>
          </p:cNvSpPr>
          <p:nvPr>
            <p:ph type="title"/>
          </p:nvPr>
        </p:nvSpPr>
        <p:spPr/>
        <p:txBody>
          <a:bodyPr/>
          <a:lstStyle/>
          <a:p>
            <a:r>
              <a:rPr lang="en-US" dirty="0"/>
              <a:t>1 bit register </a:t>
            </a:r>
          </a:p>
        </p:txBody>
      </p:sp>
      <p:pic>
        <p:nvPicPr>
          <p:cNvPr id="6" name="Content Placeholder 5">
            <a:extLst>
              <a:ext uri="{FF2B5EF4-FFF2-40B4-BE49-F238E27FC236}">
                <a16:creationId xmlns:a16="http://schemas.microsoft.com/office/drawing/2014/main" id="{F066DC02-0ADB-4B65-5BEF-FEDB985C90DB}"/>
              </a:ext>
            </a:extLst>
          </p:cNvPr>
          <p:cNvPicPr>
            <a:picLocks noGrp="1" noChangeAspect="1"/>
          </p:cNvPicPr>
          <p:nvPr>
            <p:ph sz="half" idx="1"/>
          </p:nvPr>
        </p:nvPicPr>
        <p:blipFill rotWithShape="1">
          <a:blip r:embed="rId2"/>
          <a:srcRect t="15246" r="32231" b="17144"/>
          <a:stretch/>
        </p:blipFill>
        <p:spPr>
          <a:xfrm>
            <a:off x="164757" y="2088320"/>
            <a:ext cx="5779701" cy="3702880"/>
          </a:xfrm>
        </p:spPr>
      </p:pic>
      <p:sp>
        <p:nvSpPr>
          <p:cNvPr id="4" name="Content Placeholder 3">
            <a:extLst>
              <a:ext uri="{FF2B5EF4-FFF2-40B4-BE49-F238E27FC236}">
                <a16:creationId xmlns:a16="http://schemas.microsoft.com/office/drawing/2014/main" id="{EE08865F-5436-EB78-191A-21EC795E0891}"/>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990342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A8022-C293-A065-FDE9-D2ED563BF894}"/>
              </a:ext>
            </a:extLst>
          </p:cNvPr>
          <p:cNvSpPr>
            <a:spLocks noGrp="1"/>
          </p:cNvSpPr>
          <p:nvPr>
            <p:ph type="title"/>
          </p:nvPr>
        </p:nvSpPr>
        <p:spPr/>
        <p:txBody>
          <a:bodyPr/>
          <a:lstStyle/>
          <a:p>
            <a:r>
              <a:rPr lang="en-US" dirty="0"/>
              <a:t>Synchronized 4 bit register</a:t>
            </a:r>
          </a:p>
        </p:txBody>
      </p:sp>
      <p:pic>
        <p:nvPicPr>
          <p:cNvPr id="6" name="Content Placeholder 5">
            <a:extLst>
              <a:ext uri="{FF2B5EF4-FFF2-40B4-BE49-F238E27FC236}">
                <a16:creationId xmlns:a16="http://schemas.microsoft.com/office/drawing/2014/main" id="{9EDFA1F6-9B3B-1F8F-A513-548983B75C9C}"/>
              </a:ext>
            </a:extLst>
          </p:cNvPr>
          <p:cNvPicPr>
            <a:picLocks noGrp="1" noChangeAspect="1"/>
          </p:cNvPicPr>
          <p:nvPr>
            <p:ph sz="half" idx="1"/>
          </p:nvPr>
        </p:nvPicPr>
        <p:blipFill rotWithShape="1">
          <a:blip r:embed="rId2"/>
          <a:srcRect t="15247" r="31746" b="16074"/>
          <a:stretch/>
        </p:blipFill>
        <p:spPr>
          <a:xfrm>
            <a:off x="408630" y="2088319"/>
            <a:ext cx="5609968" cy="3702881"/>
          </a:xfrm>
        </p:spPr>
      </p:pic>
      <p:sp>
        <p:nvSpPr>
          <p:cNvPr id="4" name="Content Placeholder 3">
            <a:extLst>
              <a:ext uri="{FF2B5EF4-FFF2-40B4-BE49-F238E27FC236}">
                <a16:creationId xmlns:a16="http://schemas.microsoft.com/office/drawing/2014/main" id="{D4B8487A-E53D-E86B-E6C7-569BF4770815}"/>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4046129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054F0-3F94-1C5B-0B3D-E8C7575942D4}"/>
              </a:ext>
            </a:extLst>
          </p:cNvPr>
          <p:cNvSpPr>
            <a:spLocks noGrp="1"/>
          </p:cNvSpPr>
          <p:nvPr>
            <p:ph type="title"/>
          </p:nvPr>
        </p:nvSpPr>
        <p:spPr/>
        <p:txBody>
          <a:bodyPr/>
          <a:lstStyle/>
          <a:p>
            <a:r>
              <a:rPr lang="en-US" dirty="0"/>
              <a:t>Nand Gate with 4 inputs</a:t>
            </a:r>
          </a:p>
        </p:txBody>
      </p:sp>
      <p:pic>
        <p:nvPicPr>
          <p:cNvPr id="6" name="Content Placeholder 5">
            <a:extLst>
              <a:ext uri="{FF2B5EF4-FFF2-40B4-BE49-F238E27FC236}">
                <a16:creationId xmlns:a16="http://schemas.microsoft.com/office/drawing/2014/main" id="{DADC086B-4F51-FA83-9927-B13440656F41}"/>
              </a:ext>
            </a:extLst>
          </p:cNvPr>
          <p:cNvPicPr>
            <a:picLocks noGrp="1" noChangeAspect="1"/>
          </p:cNvPicPr>
          <p:nvPr>
            <p:ph sz="half" idx="1"/>
          </p:nvPr>
        </p:nvPicPr>
        <p:blipFill rotWithShape="1">
          <a:blip r:embed="rId2"/>
          <a:srcRect l="1" t="15815" r="32552" b="16075"/>
          <a:stretch/>
        </p:blipFill>
        <p:spPr>
          <a:xfrm>
            <a:off x="477794" y="2088319"/>
            <a:ext cx="5506668" cy="3702881"/>
          </a:xfrm>
        </p:spPr>
      </p:pic>
      <p:sp>
        <p:nvSpPr>
          <p:cNvPr id="4" name="Content Placeholder 3">
            <a:extLst>
              <a:ext uri="{FF2B5EF4-FFF2-40B4-BE49-F238E27FC236}">
                <a16:creationId xmlns:a16="http://schemas.microsoft.com/office/drawing/2014/main" id="{C4D5EA4C-4ED9-0B7E-8F89-47DCAC818456}"/>
              </a:ext>
            </a:extLst>
          </p:cNvPr>
          <p:cNvSpPr>
            <a:spLocks noGrp="1"/>
          </p:cNvSpPr>
          <p:nvPr>
            <p:ph sz="half" idx="2"/>
          </p:nvPr>
        </p:nvSpPr>
        <p:spPr>
          <a:xfrm>
            <a:off x="6173403" y="3970638"/>
            <a:ext cx="4527548" cy="1820562"/>
          </a:xfrm>
        </p:spPr>
        <p:txBody>
          <a:bodyPr/>
          <a:lstStyle/>
          <a:p>
            <a:endParaRPr lang="en-US" dirty="0"/>
          </a:p>
        </p:txBody>
      </p:sp>
      <p:pic>
        <p:nvPicPr>
          <p:cNvPr id="5" name="Picture 4">
            <a:extLst>
              <a:ext uri="{FF2B5EF4-FFF2-40B4-BE49-F238E27FC236}">
                <a16:creationId xmlns:a16="http://schemas.microsoft.com/office/drawing/2014/main" id="{299AB861-CA45-766F-1A1B-BD5E27483904}"/>
              </a:ext>
            </a:extLst>
          </p:cNvPr>
          <p:cNvPicPr>
            <a:picLocks noChangeAspect="1"/>
          </p:cNvPicPr>
          <p:nvPr/>
        </p:nvPicPr>
        <p:blipFill>
          <a:blip r:embed="rId3"/>
          <a:stretch>
            <a:fillRect/>
          </a:stretch>
        </p:blipFill>
        <p:spPr>
          <a:xfrm>
            <a:off x="9047206" y="1861712"/>
            <a:ext cx="2667000" cy="1714500"/>
          </a:xfrm>
          <a:prstGeom prst="rect">
            <a:avLst/>
          </a:prstGeom>
        </p:spPr>
      </p:pic>
      <p:pic>
        <p:nvPicPr>
          <p:cNvPr id="7" name="Picture 6">
            <a:extLst>
              <a:ext uri="{FF2B5EF4-FFF2-40B4-BE49-F238E27FC236}">
                <a16:creationId xmlns:a16="http://schemas.microsoft.com/office/drawing/2014/main" id="{A4FBC99C-08C3-E334-23EC-0258A6F11562}"/>
              </a:ext>
            </a:extLst>
          </p:cNvPr>
          <p:cNvPicPr>
            <a:picLocks noChangeAspect="1"/>
          </p:cNvPicPr>
          <p:nvPr/>
        </p:nvPicPr>
        <p:blipFill>
          <a:blip r:embed="rId4"/>
          <a:stretch>
            <a:fillRect/>
          </a:stretch>
        </p:blipFill>
        <p:spPr>
          <a:xfrm>
            <a:off x="6417918" y="1715751"/>
            <a:ext cx="2100006" cy="2128257"/>
          </a:xfrm>
          <a:prstGeom prst="rect">
            <a:avLst/>
          </a:prstGeom>
        </p:spPr>
      </p:pic>
    </p:spTree>
    <p:extLst>
      <p:ext uri="{BB962C8B-B14F-4D97-AF65-F5344CB8AC3E}">
        <p14:creationId xmlns:p14="http://schemas.microsoft.com/office/powerpoint/2010/main" val="1924421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C7C2C-39A2-EE16-D334-191D6EA71B37}"/>
              </a:ext>
            </a:extLst>
          </p:cNvPr>
          <p:cNvSpPr>
            <a:spLocks noGrp="1"/>
          </p:cNvSpPr>
          <p:nvPr>
            <p:ph type="title"/>
          </p:nvPr>
        </p:nvSpPr>
        <p:spPr/>
        <p:txBody>
          <a:bodyPr/>
          <a:lstStyle/>
          <a:p>
            <a:r>
              <a:rPr lang="en-US" dirty="0"/>
              <a:t>Or Gate with 4 inputs </a:t>
            </a:r>
          </a:p>
        </p:txBody>
      </p:sp>
      <p:sp>
        <p:nvSpPr>
          <p:cNvPr id="4" name="Content Placeholder 3">
            <a:extLst>
              <a:ext uri="{FF2B5EF4-FFF2-40B4-BE49-F238E27FC236}">
                <a16:creationId xmlns:a16="http://schemas.microsoft.com/office/drawing/2014/main" id="{E2AA9639-3B54-B90A-1444-454D6CAFCF3D}"/>
              </a:ext>
            </a:extLst>
          </p:cNvPr>
          <p:cNvSpPr>
            <a:spLocks noGrp="1"/>
          </p:cNvSpPr>
          <p:nvPr>
            <p:ph sz="half" idx="2"/>
          </p:nvPr>
        </p:nvSpPr>
        <p:spPr>
          <a:xfrm>
            <a:off x="6173403" y="4234249"/>
            <a:ext cx="3407202" cy="1556951"/>
          </a:xfrm>
        </p:spPr>
        <p:txBody>
          <a:bodyPr/>
          <a:lstStyle/>
          <a:p>
            <a:endParaRPr lang="en-US" dirty="0"/>
          </a:p>
        </p:txBody>
      </p:sp>
      <p:pic>
        <p:nvPicPr>
          <p:cNvPr id="11" name="Content Placeholder 10">
            <a:extLst>
              <a:ext uri="{FF2B5EF4-FFF2-40B4-BE49-F238E27FC236}">
                <a16:creationId xmlns:a16="http://schemas.microsoft.com/office/drawing/2014/main" id="{3295E189-3ED4-183C-A738-F4E09CD59144}"/>
              </a:ext>
            </a:extLst>
          </p:cNvPr>
          <p:cNvPicPr>
            <a:picLocks noGrp="1" noChangeAspect="1"/>
          </p:cNvPicPr>
          <p:nvPr>
            <p:ph sz="half" idx="1"/>
          </p:nvPr>
        </p:nvPicPr>
        <p:blipFill rotWithShape="1">
          <a:blip r:embed="rId2"/>
          <a:srcRect t="15530" r="32231" b="18207"/>
          <a:stretch/>
        </p:blipFill>
        <p:spPr>
          <a:xfrm>
            <a:off x="329514" y="2088319"/>
            <a:ext cx="5689084" cy="3702881"/>
          </a:xfrm>
        </p:spPr>
      </p:pic>
      <p:pic>
        <p:nvPicPr>
          <p:cNvPr id="13" name="Picture 12">
            <a:extLst>
              <a:ext uri="{FF2B5EF4-FFF2-40B4-BE49-F238E27FC236}">
                <a16:creationId xmlns:a16="http://schemas.microsoft.com/office/drawing/2014/main" id="{497625D9-7BBA-6710-E184-EA671E956073}"/>
              </a:ext>
            </a:extLst>
          </p:cNvPr>
          <p:cNvPicPr>
            <a:picLocks noChangeAspect="1"/>
          </p:cNvPicPr>
          <p:nvPr/>
        </p:nvPicPr>
        <p:blipFill>
          <a:blip r:embed="rId3"/>
          <a:stretch>
            <a:fillRect/>
          </a:stretch>
        </p:blipFill>
        <p:spPr>
          <a:xfrm>
            <a:off x="6313446" y="2091304"/>
            <a:ext cx="1191224" cy="2029237"/>
          </a:xfrm>
          <a:prstGeom prst="rect">
            <a:avLst/>
          </a:prstGeom>
        </p:spPr>
      </p:pic>
      <p:pic>
        <p:nvPicPr>
          <p:cNvPr id="14" name="Picture 13">
            <a:extLst>
              <a:ext uri="{FF2B5EF4-FFF2-40B4-BE49-F238E27FC236}">
                <a16:creationId xmlns:a16="http://schemas.microsoft.com/office/drawing/2014/main" id="{A5DE6921-C62B-7955-FED5-CD15000E9C8E}"/>
              </a:ext>
            </a:extLst>
          </p:cNvPr>
          <p:cNvPicPr>
            <a:picLocks noChangeAspect="1"/>
          </p:cNvPicPr>
          <p:nvPr/>
        </p:nvPicPr>
        <p:blipFill rotWithShape="1">
          <a:blip r:embed="rId4"/>
          <a:srcRect l="26649" t="17115" r="27225" b="29021"/>
          <a:stretch/>
        </p:blipFill>
        <p:spPr>
          <a:xfrm>
            <a:off x="8073081" y="2093175"/>
            <a:ext cx="2850292" cy="1863886"/>
          </a:xfrm>
          <a:prstGeom prst="rect">
            <a:avLst/>
          </a:prstGeom>
        </p:spPr>
      </p:pic>
    </p:spTree>
    <p:extLst>
      <p:ext uri="{BB962C8B-B14F-4D97-AF65-F5344CB8AC3E}">
        <p14:creationId xmlns:p14="http://schemas.microsoft.com/office/powerpoint/2010/main" val="1099577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712D8-C62E-266D-CCAA-BDBAC78A2CF9}"/>
              </a:ext>
            </a:extLst>
          </p:cNvPr>
          <p:cNvSpPr>
            <a:spLocks noGrp="1"/>
          </p:cNvSpPr>
          <p:nvPr>
            <p:ph type="title"/>
          </p:nvPr>
        </p:nvSpPr>
        <p:spPr/>
        <p:txBody>
          <a:bodyPr/>
          <a:lstStyle/>
          <a:p>
            <a:r>
              <a:rPr lang="en-US" dirty="0" err="1"/>
              <a:t>Xor</a:t>
            </a:r>
            <a:r>
              <a:rPr lang="en-US" dirty="0"/>
              <a:t> gate with 4 inputs </a:t>
            </a:r>
          </a:p>
        </p:txBody>
      </p:sp>
      <p:pic>
        <p:nvPicPr>
          <p:cNvPr id="6" name="Content Placeholder 5">
            <a:extLst>
              <a:ext uri="{FF2B5EF4-FFF2-40B4-BE49-F238E27FC236}">
                <a16:creationId xmlns:a16="http://schemas.microsoft.com/office/drawing/2014/main" id="{22FF33F8-DD4C-502C-176A-5420379B5393}"/>
              </a:ext>
            </a:extLst>
          </p:cNvPr>
          <p:cNvPicPr>
            <a:picLocks noGrp="1" noChangeAspect="1"/>
          </p:cNvPicPr>
          <p:nvPr>
            <p:ph sz="half" idx="1"/>
          </p:nvPr>
        </p:nvPicPr>
        <p:blipFill rotWithShape="1">
          <a:blip r:embed="rId2"/>
          <a:srcRect t="15246" r="32231" b="16075"/>
          <a:stretch/>
        </p:blipFill>
        <p:spPr>
          <a:xfrm>
            <a:off x="387178" y="2088319"/>
            <a:ext cx="5601810" cy="3702881"/>
          </a:xfrm>
        </p:spPr>
      </p:pic>
      <p:sp>
        <p:nvSpPr>
          <p:cNvPr id="4" name="Content Placeholder 3">
            <a:extLst>
              <a:ext uri="{FF2B5EF4-FFF2-40B4-BE49-F238E27FC236}">
                <a16:creationId xmlns:a16="http://schemas.microsoft.com/office/drawing/2014/main" id="{CEB03438-D8CA-E03B-36DC-A22A4305DEF7}"/>
              </a:ext>
            </a:extLst>
          </p:cNvPr>
          <p:cNvSpPr>
            <a:spLocks noGrp="1"/>
          </p:cNvSpPr>
          <p:nvPr>
            <p:ph sz="half" idx="2"/>
          </p:nvPr>
        </p:nvSpPr>
        <p:spPr>
          <a:xfrm>
            <a:off x="6173403" y="4283676"/>
            <a:ext cx="3160067" cy="1507524"/>
          </a:xfrm>
        </p:spPr>
        <p:txBody>
          <a:bodyPr/>
          <a:lstStyle/>
          <a:p>
            <a:endParaRPr lang="en-US" dirty="0"/>
          </a:p>
        </p:txBody>
      </p:sp>
      <p:pic>
        <p:nvPicPr>
          <p:cNvPr id="5" name="Picture 4">
            <a:extLst>
              <a:ext uri="{FF2B5EF4-FFF2-40B4-BE49-F238E27FC236}">
                <a16:creationId xmlns:a16="http://schemas.microsoft.com/office/drawing/2014/main" id="{1BA1D0DB-A63A-8789-4CE6-1E110B9D02F5}"/>
              </a:ext>
            </a:extLst>
          </p:cNvPr>
          <p:cNvPicPr>
            <a:picLocks noChangeAspect="1"/>
          </p:cNvPicPr>
          <p:nvPr/>
        </p:nvPicPr>
        <p:blipFill rotWithShape="1">
          <a:blip r:embed="rId3"/>
          <a:srcRect l="1332" t="4435" r="62271" b="6339"/>
          <a:stretch/>
        </p:blipFill>
        <p:spPr>
          <a:xfrm>
            <a:off x="6326659" y="1818817"/>
            <a:ext cx="1911178" cy="2217724"/>
          </a:xfrm>
          <a:prstGeom prst="rect">
            <a:avLst/>
          </a:prstGeom>
        </p:spPr>
      </p:pic>
      <p:pic>
        <p:nvPicPr>
          <p:cNvPr id="7" name="Picture 6">
            <a:extLst>
              <a:ext uri="{FF2B5EF4-FFF2-40B4-BE49-F238E27FC236}">
                <a16:creationId xmlns:a16="http://schemas.microsoft.com/office/drawing/2014/main" id="{3175FBE1-E6F1-F07B-7E9C-2A62C4598E66}"/>
              </a:ext>
            </a:extLst>
          </p:cNvPr>
          <p:cNvPicPr>
            <a:picLocks noChangeAspect="1"/>
          </p:cNvPicPr>
          <p:nvPr/>
        </p:nvPicPr>
        <p:blipFill rotWithShape="1">
          <a:blip r:embed="rId4"/>
          <a:srcRect r="11300"/>
          <a:stretch/>
        </p:blipFill>
        <p:spPr>
          <a:xfrm>
            <a:off x="8500544" y="2406926"/>
            <a:ext cx="3160067" cy="1326321"/>
          </a:xfrm>
          <a:prstGeom prst="rect">
            <a:avLst/>
          </a:prstGeom>
        </p:spPr>
      </p:pic>
    </p:spTree>
    <p:extLst>
      <p:ext uri="{BB962C8B-B14F-4D97-AF65-F5344CB8AC3E}">
        <p14:creationId xmlns:p14="http://schemas.microsoft.com/office/powerpoint/2010/main" val="2002379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42A27-C131-A138-CBAC-45A1DCF797F3}"/>
              </a:ext>
            </a:extLst>
          </p:cNvPr>
          <p:cNvSpPr>
            <a:spLocks noGrp="1"/>
          </p:cNvSpPr>
          <p:nvPr>
            <p:ph type="title"/>
          </p:nvPr>
        </p:nvSpPr>
        <p:spPr/>
        <p:txBody>
          <a:bodyPr/>
          <a:lstStyle/>
          <a:p>
            <a:r>
              <a:rPr lang="en-US" dirty="0"/>
              <a:t>NAND Gate </a:t>
            </a:r>
          </a:p>
        </p:txBody>
      </p:sp>
      <p:sp>
        <p:nvSpPr>
          <p:cNvPr id="9" name="Content Placeholder 8">
            <a:extLst>
              <a:ext uri="{FF2B5EF4-FFF2-40B4-BE49-F238E27FC236}">
                <a16:creationId xmlns:a16="http://schemas.microsoft.com/office/drawing/2014/main" id="{A5F7017A-EB28-BB10-079D-661537955342}"/>
              </a:ext>
            </a:extLst>
          </p:cNvPr>
          <p:cNvSpPr>
            <a:spLocks noGrp="1"/>
          </p:cNvSpPr>
          <p:nvPr>
            <p:ph sz="half" idx="2"/>
          </p:nvPr>
        </p:nvSpPr>
        <p:spPr>
          <a:xfrm>
            <a:off x="6283045" y="4053016"/>
            <a:ext cx="4313365" cy="1243914"/>
          </a:xfrm>
        </p:spPr>
        <p:txBody>
          <a:bodyPr>
            <a:normAutofit fontScale="70000" lnSpcReduction="20000"/>
          </a:bodyPr>
          <a:lstStyle/>
          <a:p>
            <a:pPr marL="0" indent="0">
              <a:buNone/>
            </a:pPr>
            <a:r>
              <a:rPr lang="en-US" dirty="0"/>
              <a:t>The Nand gate will only provide an output if one or no input is turned on. If both inputs are turned on the output will turn off. Simply, the power will be inverted if both gates are turned on. If one of A or B is turned on then there will be an output. </a:t>
            </a:r>
          </a:p>
        </p:txBody>
      </p:sp>
      <p:pic>
        <p:nvPicPr>
          <p:cNvPr id="14" name="Content Placeholder 13">
            <a:extLst>
              <a:ext uri="{FF2B5EF4-FFF2-40B4-BE49-F238E27FC236}">
                <a16:creationId xmlns:a16="http://schemas.microsoft.com/office/drawing/2014/main" id="{160EE13F-DF24-D315-1E9A-A054D384EB67}"/>
              </a:ext>
            </a:extLst>
          </p:cNvPr>
          <p:cNvPicPr>
            <a:picLocks noGrp="1" noChangeAspect="1"/>
          </p:cNvPicPr>
          <p:nvPr>
            <p:ph sz="half" idx="1"/>
          </p:nvPr>
        </p:nvPicPr>
        <p:blipFill rotWithShape="1">
          <a:blip r:embed="rId2"/>
          <a:srcRect t="15246" r="31908" b="18207"/>
          <a:stretch/>
        </p:blipFill>
        <p:spPr>
          <a:xfrm>
            <a:off x="263611" y="2088319"/>
            <a:ext cx="5516090" cy="3702881"/>
          </a:xfrm>
        </p:spPr>
      </p:pic>
      <p:pic>
        <p:nvPicPr>
          <p:cNvPr id="3" name="Picture 2">
            <a:extLst>
              <a:ext uri="{FF2B5EF4-FFF2-40B4-BE49-F238E27FC236}">
                <a16:creationId xmlns:a16="http://schemas.microsoft.com/office/drawing/2014/main" id="{63D8FBD7-AEF1-3C61-12CC-8CFA6EBB48B0}"/>
              </a:ext>
            </a:extLst>
          </p:cNvPr>
          <p:cNvPicPr>
            <a:picLocks noChangeAspect="1"/>
          </p:cNvPicPr>
          <p:nvPr/>
        </p:nvPicPr>
        <p:blipFill>
          <a:blip r:embed="rId3"/>
          <a:stretch>
            <a:fillRect/>
          </a:stretch>
        </p:blipFill>
        <p:spPr>
          <a:xfrm>
            <a:off x="9272415" y="2088319"/>
            <a:ext cx="2762250" cy="1657350"/>
          </a:xfrm>
          <a:prstGeom prst="rect">
            <a:avLst/>
          </a:prstGeom>
        </p:spPr>
      </p:pic>
      <p:pic>
        <p:nvPicPr>
          <p:cNvPr id="4" name="Picture 3">
            <a:extLst>
              <a:ext uri="{FF2B5EF4-FFF2-40B4-BE49-F238E27FC236}">
                <a16:creationId xmlns:a16="http://schemas.microsoft.com/office/drawing/2014/main" id="{8D07CAD7-D6A6-6D48-FFE0-1F7593F77548}"/>
              </a:ext>
            </a:extLst>
          </p:cNvPr>
          <p:cNvPicPr>
            <a:picLocks noChangeAspect="1"/>
          </p:cNvPicPr>
          <p:nvPr/>
        </p:nvPicPr>
        <p:blipFill>
          <a:blip r:embed="rId4"/>
          <a:stretch>
            <a:fillRect/>
          </a:stretch>
        </p:blipFill>
        <p:spPr>
          <a:xfrm>
            <a:off x="6283045" y="2126419"/>
            <a:ext cx="2486025" cy="1581150"/>
          </a:xfrm>
          <a:prstGeom prst="rect">
            <a:avLst/>
          </a:prstGeom>
        </p:spPr>
      </p:pic>
    </p:spTree>
    <p:extLst>
      <p:ext uri="{BB962C8B-B14F-4D97-AF65-F5344CB8AC3E}">
        <p14:creationId xmlns:p14="http://schemas.microsoft.com/office/powerpoint/2010/main" val="2460709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A668C-3F54-6FAC-F95D-A44CAC94890E}"/>
              </a:ext>
            </a:extLst>
          </p:cNvPr>
          <p:cNvSpPr>
            <a:spLocks noGrp="1"/>
          </p:cNvSpPr>
          <p:nvPr>
            <p:ph type="title"/>
          </p:nvPr>
        </p:nvSpPr>
        <p:spPr/>
        <p:txBody>
          <a:bodyPr/>
          <a:lstStyle/>
          <a:p>
            <a:r>
              <a:rPr lang="en-US" dirty="0"/>
              <a:t>OR GATE </a:t>
            </a:r>
          </a:p>
        </p:txBody>
      </p:sp>
      <p:pic>
        <p:nvPicPr>
          <p:cNvPr id="6" name="Content Placeholder 5">
            <a:extLst>
              <a:ext uri="{FF2B5EF4-FFF2-40B4-BE49-F238E27FC236}">
                <a16:creationId xmlns:a16="http://schemas.microsoft.com/office/drawing/2014/main" id="{A1096102-8BD8-34D9-108B-C9201646BAF1}"/>
              </a:ext>
            </a:extLst>
          </p:cNvPr>
          <p:cNvPicPr>
            <a:picLocks noGrp="1" noChangeAspect="1"/>
          </p:cNvPicPr>
          <p:nvPr>
            <p:ph sz="half" idx="1"/>
          </p:nvPr>
        </p:nvPicPr>
        <p:blipFill rotWithShape="1">
          <a:blip r:embed="rId2"/>
          <a:srcRect t="15530" r="31908" b="16076"/>
          <a:stretch/>
        </p:blipFill>
        <p:spPr>
          <a:xfrm>
            <a:off x="595531" y="2088319"/>
            <a:ext cx="5297694" cy="3702881"/>
          </a:xfrm>
        </p:spPr>
      </p:pic>
      <p:sp>
        <p:nvSpPr>
          <p:cNvPr id="4" name="Content Placeholder 3">
            <a:extLst>
              <a:ext uri="{FF2B5EF4-FFF2-40B4-BE49-F238E27FC236}">
                <a16:creationId xmlns:a16="http://schemas.microsoft.com/office/drawing/2014/main" id="{BC7979A0-3545-29DD-94B0-EA4FAADA989B}"/>
              </a:ext>
            </a:extLst>
          </p:cNvPr>
          <p:cNvSpPr>
            <a:spLocks noGrp="1"/>
          </p:cNvSpPr>
          <p:nvPr>
            <p:ph sz="half" idx="2"/>
          </p:nvPr>
        </p:nvSpPr>
        <p:spPr>
          <a:xfrm>
            <a:off x="6173403" y="4258962"/>
            <a:ext cx="4115656" cy="1532238"/>
          </a:xfrm>
        </p:spPr>
        <p:txBody>
          <a:bodyPr>
            <a:normAutofit fontScale="85000" lnSpcReduction="10000"/>
          </a:bodyPr>
          <a:lstStyle/>
          <a:p>
            <a:pPr marL="0" indent="0">
              <a:buNone/>
            </a:pPr>
            <a:r>
              <a:rPr lang="en-US" dirty="0"/>
              <a:t>This is an OR Gate. This gate will receive a powered output if any of the inputs are turned on. However, if both inputs are turned off then the output will be 0. </a:t>
            </a:r>
          </a:p>
        </p:txBody>
      </p:sp>
      <p:pic>
        <p:nvPicPr>
          <p:cNvPr id="3" name="Picture 2">
            <a:extLst>
              <a:ext uri="{FF2B5EF4-FFF2-40B4-BE49-F238E27FC236}">
                <a16:creationId xmlns:a16="http://schemas.microsoft.com/office/drawing/2014/main" id="{20E6FA63-B7A4-836F-D35B-AB93673943B2}"/>
              </a:ext>
            </a:extLst>
          </p:cNvPr>
          <p:cNvPicPr>
            <a:picLocks noChangeAspect="1"/>
          </p:cNvPicPr>
          <p:nvPr/>
        </p:nvPicPr>
        <p:blipFill>
          <a:blip r:embed="rId3"/>
          <a:stretch>
            <a:fillRect/>
          </a:stretch>
        </p:blipFill>
        <p:spPr>
          <a:xfrm>
            <a:off x="6178472" y="2088319"/>
            <a:ext cx="2286000" cy="1847850"/>
          </a:xfrm>
          <a:prstGeom prst="rect">
            <a:avLst/>
          </a:prstGeom>
        </p:spPr>
      </p:pic>
      <p:pic>
        <p:nvPicPr>
          <p:cNvPr id="5" name="Picture 4">
            <a:extLst>
              <a:ext uri="{FF2B5EF4-FFF2-40B4-BE49-F238E27FC236}">
                <a16:creationId xmlns:a16="http://schemas.microsoft.com/office/drawing/2014/main" id="{3C9967BA-EA90-A32A-1D3C-0EA84DC0FC78}"/>
              </a:ext>
            </a:extLst>
          </p:cNvPr>
          <p:cNvPicPr>
            <a:picLocks noChangeAspect="1"/>
          </p:cNvPicPr>
          <p:nvPr/>
        </p:nvPicPr>
        <p:blipFill>
          <a:blip r:embed="rId4"/>
          <a:stretch>
            <a:fillRect/>
          </a:stretch>
        </p:blipFill>
        <p:spPr>
          <a:xfrm>
            <a:off x="8749719" y="2207381"/>
            <a:ext cx="2847975" cy="1609725"/>
          </a:xfrm>
          <a:prstGeom prst="rect">
            <a:avLst/>
          </a:prstGeom>
        </p:spPr>
      </p:pic>
    </p:spTree>
    <p:extLst>
      <p:ext uri="{BB962C8B-B14F-4D97-AF65-F5344CB8AC3E}">
        <p14:creationId xmlns:p14="http://schemas.microsoft.com/office/powerpoint/2010/main" val="1605097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53DE8-241E-0E9D-02A5-A0B9263FAE2C}"/>
              </a:ext>
            </a:extLst>
          </p:cNvPr>
          <p:cNvSpPr>
            <a:spLocks noGrp="1"/>
          </p:cNvSpPr>
          <p:nvPr>
            <p:ph type="title"/>
          </p:nvPr>
        </p:nvSpPr>
        <p:spPr/>
        <p:txBody>
          <a:bodyPr/>
          <a:lstStyle/>
          <a:p>
            <a:r>
              <a:rPr lang="en-US" dirty="0"/>
              <a:t>Nor gate </a:t>
            </a:r>
          </a:p>
        </p:txBody>
      </p:sp>
      <p:pic>
        <p:nvPicPr>
          <p:cNvPr id="6" name="Content Placeholder 5">
            <a:extLst>
              <a:ext uri="{FF2B5EF4-FFF2-40B4-BE49-F238E27FC236}">
                <a16:creationId xmlns:a16="http://schemas.microsoft.com/office/drawing/2014/main" id="{310B3552-FE02-E13A-2620-3C5D536F0639}"/>
              </a:ext>
            </a:extLst>
          </p:cNvPr>
          <p:cNvPicPr>
            <a:picLocks noGrp="1" noChangeAspect="1"/>
          </p:cNvPicPr>
          <p:nvPr>
            <p:ph sz="half" idx="1"/>
          </p:nvPr>
        </p:nvPicPr>
        <p:blipFill rotWithShape="1">
          <a:blip r:embed="rId2"/>
          <a:srcRect t="14962" r="31908" b="16075"/>
          <a:stretch/>
        </p:blipFill>
        <p:spPr>
          <a:xfrm>
            <a:off x="354227" y="2088319"/>
            <a:ext cx="5583768" cy="3702881"/>
          </a:xfrm>
        </p:spPr>
      </p:pic>
      <p:sp>
        <p:nvSpPr>
          <p:cNvPr id="4" name="Content Placeholder 3">
            <a:extLst>
              <a:ext uri="{FF2B5EF4-FFF2-40B4-BE49-F238E27FC236}">
                <a16:creationId xmlns:a16="http://schemas.microsoft.com/office/drawing/2014/main" id="{90662E26-E6DA-AA22-A128-277832226497}"/>
              </a:ext>
            </a:extLst>
          </p:cNvPr>
          <p:cNvSpPr>
            <a:spLocks noGrp="1"/>
          </p:cNvSpPr>
          <p:nvPr>
            <p:ph sz="half" idx="2"/>
          </p:nvPr>
        </p:nvSpPr>
        <p:spPr>
          <a:xfrm>
            <a:off x="6173403" y="4029233"/>
            <a:ext cx="4972392" cy="1761967"/>
          </a:xfrm>
        </p:spPr>
        <p:txBody>
          <a:bodyPr>
            <a:normAutofit fontScale="85000" lnSpcReduction="10000"/>
          </a:bodyPr>
          <a:lstStyle/>
          <a:p>
            <a:pPr marL="0" indent="0">
              <a:buNone/>
            </a:pPr>
            <a:r>
              <a:rPr lang="en-US" dirty="0"/>
              <a:t>This is a NOR Gate. This gate functions as the opposite of the OR Gate. In this case, if any of the inputs are turned on then the output will be 0. However, if none of the inputs are turned on then the output will turn on.</a:t>
            </a:r>
          </a:p>
        </p:txBody>
      </p:sp>
      <p:pic>
        <p:nvPicPr>
          <p:cNvPr id="3" name="Picture 2">
            <a:extLst>
              <a:ext uri="{FF2B5EF4-FFF2-40B4-BE49-F238E27FC236}">
                <a16:creationId xmlns:a16="http://schemas.microsoft.com/office/drawing/2014/main" id="{F3959DCB-5B4D-9925-AF13-873EB9A7BC0E}"/>
              </a:ext>
            </a:extLst>
          </p:cNvPr>
          <p:cNvPicPr>
            <a:picLocks noChangeAspect="1"/>
          </p:cNvPicPr>
          <p:nvPr/>
        </p:nvPicPr>
        <p:blipFill>
          <a:blip r:embed="rId3"/>
          <a:stretch>
            <a:fillRect/>
          </a:stretch>
        </p:blipFill>
        <p:spPr>
          <a:xfrm>
            <a:off x="8873782" y="2425301"/>
            <a:ext cx="3087725" cy="1114553"/>
          </a:xfrm>
          <a:prstGeom prst="rect">
            <a:avLst/>
          </a:prstGeom>
        </p:spPr>
      </p:pic>
      <p:pic>
        <p:nvPicPr>
          <p:cNvPr id="5" name="Picture 4">
            <a:extLst>
              <a:ext uri="{FF2B5EF4-FFF2-40B4-BE49-F238E27FC236}">
                <a16:creationId xmlns:a16="http://schemas.microsoft.com/office/drawing/2014/main" id="{FDB38301-3B04-64C9-E566-9F4A097D0154}"/>
              </a:ext>
            </a:extLst>
          </p:cNvPr>
          <p:cNvPicPr>
            <a:picLocks noChangeAspect="1"/>
          </p:cNvPicPr>
          <p:nvPr/>
        </p:nvPicPr>
        <p:blipFill>
          <a:blip r:embed="rId4"/>
          <a:stretch>
            <a:fillRect/>
          </a:stretch>
        </p:blipFill>
        <p:spPr>
          <a:xfrm>
            <a:off x="6067626" y="2230102"/>
            <a:ext cx="2676525" cy="1504950"/>
          </a:xfrm>
          <a:prstGeom prst="rect">
            <a:avLst/>
          </a:prstGeom>
        </p:spPr>
      </p:pic>
    </p:spTree>
    <p:extLst>
      <p:ext uri="{BB962C8B-B14F-4D97-AF65-F5344CB8AC3E}">
        <p14:creationId xmlns:p14="http://schemas.microsoft.com/office/powerpoint/2010/main" val="1167387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13EA2-C86D-5F6C-D1C8-859F8A1754B4}"/>
              </a:ext>
            </a:extLst>
          </p:cNvPr>
          <p:cNvSpPr>
            <a:spLocks noGrp="1"/>
          </p:cNvSpPr>
          <p:nvPr>
            <p:ph type="title"/>
          </p:nvPr>
        </p:nvSpPr>
        <p:spPr/>
        <p:txBody>
          <a:bodyPr/>
          <a:lstStyle/>
          <a:p>
            <a:r>
              <a:rPr lang="en-US" dirty="0"/>
              <a:t>XOR Gate</a:t>
            </a:r>
          </a:p>
        </p:txBody>
      </p:sp>
      <p:pic>
        <p:nvPicPr>
          <p:cNvPr id="6" name="Content Placeholder 5">
            <a:extLst>
              <a:ext uri="{FF2B5EF4-FFF2-40B4-BE49-F238E27FC236}">
                <a16:creationId xmlns:a16="http://schemas.microsoft.com/office/drawing/2014/main" id="{D4425208-8EE8-9B13-9E69-EDC21F4B9836}"/>
              </a:ext>
            </a:extLst>
          </p:cNvPr>
          <p:cNvPicPr>
            <a:picLocks noGrp="1" noChangeAspect="1"/>
          </p:cNvPicPr>
          <p:nvPr>
            <p:ph sz="half" idx="1"/>
          </p:nvPr>
        </p:nvPicPr>
        <p:blipFill rotWithShape="1">
          <a:blip r:embed="rId2"/>
          <a:srcRect t="15531" r="32714" b="16074"/>
          <a:stretch/>
        </p:blipFill>
        <p:spPr>
          <a:xfrm>
            <a:off x="577219" y="2088319"/>
            <a:ext cx="5320625" cy="3702881"/>
          </a:xfrm>
        </p:spPr>
      </p:pic>
      <p:sp>
        <p:nvSpPr>
          <p:cNvPr id="4" name="Content Placeholder 3">
            <a:extLst>
              <a:ext uri="{FF2B5EF4-FFF2-40B4-BE49-F238E27FC236}">
                <a16:creationId xmlns:a16="http://schemas.microsoft.com/office/drawing/2014/main" id="{E887366C-BFEF-C14C-24F8-DE479117E2FC}"/>
              </a:ext>
            </a:extLst>
          </p:cNvPr>
          <p:cNvSpPr>
            <a:spLocks noGrp="1"/>
          </p:cNvSpPr>
          <p:nvPr>
            <p:ph sz="half" idx="2"/>
          </p:nvPr>
        </p:nvSpPr>
        <p:spPr>
          <a:xfrm>
            <a:off x="6173403" y="4143632"/>
            <a:ext cx="4511073" cy="1647568"/>
          </a:xfrm>
        </p:spPr>
        <p:txBody>
          <a:bodyPr>
            <a:normAutofit fontScale="85000" lnSpcReduction="20000"/>
          </a:bodyPr>
          <a:lstStyle/>
          <a:p>
            <a:pPr marL="0" indent="0">
              <a:buNone/>
            </a:pPr>
            <a:r>
              <a:rPr lang="en-US" dirty="0"/>
              <a:t>This is a XOR Gate. If none of the inputs are turned on, then the gate will have no output. If one of the inputs are turned on, then there will be an output. However, if both inputs are on then the output will remain 0.</a:t>
            </a:r>
          </a:p>
        </p:txBody>
      </p:sp>
      <p:pic>
        <p:nvPicPr>
          <p:cNvPr id="3" name="Picture 2">
            <a:extLst>
              <a:ext uri="{FF2B5EF4-FFF2-40B4-BE49-F238E27FC236}">
                <a16:creationId xmlns:a16="http://schemas.microsoft.com/office/drawing/2014/main" id="{9B5D507F-350E-E545-7803-3CDEDE2C050B}"/>
              </a:ext>
            </a:extLst>
          </p:cNvPr>
          <p:cNvPicPr>
            <a:picLocks noChangeAspect="1"/>
          </p:cNvPicPr>
          <p:nvPr/>
        </p:nvPicPr>
        <p:blipFill>
          <a:blip r:embed="rId3"/>
          <a:stretch>
            <a:fillRect/>
          </a:stretch>
        </p:blipFill>
        <p:spPr>
          <a:xfrm>
            <a:off x="6090675" y="2116108"/>
            <a:ext cx="2915762" cy="1647568"/>
          </a:xfrm>
          <a:prstGeom prst="rect">
            <a:avLst/>
          </a:prstGeom>
        </p:spPr>
      </p:pic>
      <p:pic>
        <p:nvPicPr>
          <p:cNvPr id="5" name="Picture 4">
            <a:extLst>
              <a:ext uri="{FF2B5EF4-FFF2-40B4-BE49-F238E27FC236}">
                <a16:creationId xmlns:a16="http://schemas.microsoft.com/office/drawing/2014/main" id="{4EE02730-6267-5F8F-A358-AC3DBD25A696}"/>
              </a:ext>
            </a:extLst>
          </p:cNvPr>
          <p:cNvPicPr>
            <a:picLocks noChangeAspect="1"/>
          </p:cNvPicPr>
          <p:nvPr/>
        </p:nvPicPr>
        <p:blipFill>
          <a:blip r:embed="rId4"/>
          <a:stretch>
            <a:fillRect/>
          </a:stretch>
        </p:blipFill>
        <p:spPr>
          <a:xfrm>
            <a:off x="9344928" y="2363281"/>
            <a:ext cx="2537286" cy="1060249"/>
          </a:xfrm>
          <a:prstGeom prst="rect">
            <a:avLst/>
          </a:prstGeom>
        </p:spPr>
      </p:pic>
    </p:spTree>
    <p:extLst>
      <p:ext uri="{BB962C8B-B14F-4D97-AF65-F5344CB8AC3E}">
        <p14:creationId xmlns:p14="http://schemas.microsoft.com/office/powerpoint/2010/main" val="4062476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586E8-8950-FDF7-6CFC-8DF687AF4803}"/>
              </a:ext>
            </a:extLst>
          </p:cNvPr>
          <p:cNvSpPr>
            <a:spLocks noGrp="1"/>
          </p:cNvSpPr>
          <p:nvPr>
            <p:ph type="title"/>
          </p:nvPr>
        </p:nvSpPr>
        <p:spPr/>
        <p:txBody>
          <a:bodyPr/>
          <a:lstStyle/>
          <a:p>
            <a:r>
              <a:rPr lang="en-US" dirty="0"/>
              <a:t>XNOR Gate </a:t>
            </a:r>
          </a:p>
        </p:txBody>
      </p:sp>
      <p:pic>
        <p:nvPicPr>
          <p:cNvPr id="6" name="Content Placeholder 5">
            <a:extLst>
              <a:ext uri="{FF2B5EF4-FFF2-40B4-BE49-F238E27FC236}">
                <a16:creationId xmlns:a16="http://schemas.microsoft.com/office/drawing/2014/main" id="{2C887A54-ACBA-F46A-437E-269A6FB9A16C}"/>
              </a:ext>
            </a:extLst>
          </p:cNvPr>
          <p:cNvPicPr>
            <a:picLocks noGrp="1" noChangeAspect="1"/>
          </p:cNvPicPr>
          <p:nvPr>
            <p:ph sz="half" idx="1"/>
          </p:nvPr>
        </p:nvPicPr>
        <p:blipFill rotWithShape="1">
          <a:blip r:embed="rId2"/>
          <a:srcRect t="15815" r="31424" b="16075"/>
          <a:stretch/>
        </p:blipFill>
        <p:spPr>
          <a:xfrm>
            <a:off x="543697" y="2088318"/>
            <a:ext cx="5395784" cy="3702881"/>
          </a:xfrm>
        </p:spPr>
      </p:pic>
      <p:sp>
        <p:nvSpPr>
          <p:cNvPr id="4" name="Content Placeholder 3">
            <a:extLst>
              <a:ext uri="{FF2B5EF4-FFF2-40B4-BE49-F238E27FC236}">
                <a16:creationId xmlns:a16="http://schemas.microsoft.com/office/drawing/2014/main" id="{357F9242-84D7-3363-C01B-AC2563A8BAD7}"/>
              </a:ext>
            </a:extLst>
          </p:cNvPr>
          <p:cNvSpPr>
            <a:spLocks noGrp="1"/>
          </p:cNvSpPr>
          <p:nvPr>
            <p:ph sz="half" idx="2"/>
          </p:nvPr>
        </p:nvSpPr>
        <p:spPr>
          <a:xfrm>
            <a:off x="6173403" y="3945924"/>
            <a:ext cx="3909711" cy="1845276"/>
          </a:xfrm>
        </p:spPr>
        <p:txBody>
          <a:bodyPr>
            <a:normAutofit fontScale="70000" lnSpcReduction="20000"/>
          </a:bodyPr>
          <a:lstStyle/>
          <a:p>
            <a:pPr marL="0" indent="0">
              <a:buNone/>
            </a:pPr>
            <a:r>
              <a:rPr lang="en-US" dirty="0"/>
              <a:t>This is a XNOR Gate. This gate functions as an opposite to the XOR Gate. This is because the outputs are inverted; if both inputs are turned off then the output will be powered. If both inputs are on then the output will be powered. However, if only one input is on then the output will remain 0. </a:t>
            </a:r>
          </a:p>
        </p:txBody>
      </p:sp>
      <p:pic>
        <p:nvPicPr>
          <p:cNvPr id="3" name="Picture 2">
            <a:extLst>
              <a:ext uri="{FF2B5EF4-FFF2-40B4-BE49-F238E27FC236}">
                <a16:creationId xmlns:a16="http://schemas.microsoft.com/office/drawing/2014/main" id="{EC451E7C-D205-B33E-5B59-1FE66F8C7C73}"/>
              </a:ext>
            </a:extLst>
          </p:cNvPr>
          <p:cNvPicPr>
            <a:picLocks noChangeAspect="1"/>
          </p:cNvPicPr>
          <p:nvPr/>
        </p:nvPicPr>
        <p:blipFill>
          <a:blip r:embed="rId3"/>
          <a:stretch>
            <a:fillRect/>
          </a:stretch>
        </p:blipFill>
        <p:spPr>
          <a:xfrm>
            <a:off x="9043345" y="2522724"/>
            <a:ext cx="2510720" cy="906276"/>
          </a:xfrm>
          <a:prstGeom prst="rect">
            <a:avLst/>
          </a:prstGeom>
        </p:spPr>
      </p:pic>
      <p:pic>
        <p:nvPicPr>
          <p:cNvPr id="5" name="Picture 4">
            <a:extLst>
              <a:ext uri="{FF2B5EF4-FFF2-40B4-BE49-F238E27FC236}">
                <a16:creationId xmlns:a16="http://schemas.microsoft.com/office/drawing/2014/main" id="{7CC7E939-C0CD-DD29-A55D-CDF9E548BB30}"/>
              </a:ext>
            </a:extLst>
          </p:cNvPr>
          <p:cNvPicPr>
            <a:picLocks noChangeAspect="1"/>
          </p:cNvPicPr>
          <p:nvPr/>
        </p:nvPicPr>
        <p:blipFill>
          <a:blip r:embed="rId4"/>
          <a:stretch>
            <a:fillRect/>
          </a:stretch>
        </p:blipFill>
        <p:spPr>
          <a:xfrm>
            <a:off x="6090674" y="2219976"/>
            <a:ext cx="2666147" cy="1495403"/>
          </a:xfrm>
          <a:prstGeom prst="rect">
            <a:avLst/>
          </a:prstGeom>
        </p:spPr>
      </p:pic>
    </p:spTree>
    <p:extLst>
      <p:ext uri="{BB962C8B-B14F-4D97-AF65-F5344CB8AC3E}">
        <p14:creationId xmlns:p14="http://schemas.microsoft.com/office/powerpoint/2010/main" val="2864009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84941-2DB7-6744-AC7D-31EA4D664752}"/>
              </a:ext>
            </a:extLst>
          </p:cNvPr>
          <p:cNvSpPr>
            <a:spLocks noGrp="1"/>
          </p:cNvSpPr>
          <p:nvPr>
            <p:ph type="title"/>
          </p:nvPr>
        </p:nvSpPr>
        <p:spPr/>
        <p:txBody>
          <a:bodyPr/>
          <a:lstStyle/>
          <a:p>
            <a:r>
              <a:rPr lang="en-US" dirty="0"/>
              <a:t>4 bit adder</a:t>
            </a:r>
          </a:p>
        </p:txBody>
      </p:sp>
      <p:pic>
        <p:nvPicPr>
          <p:cNvPr id="8" name="Content Placeholder 7">
            <a:extLst>
              <a:ext uri="{FF2B5EF4-FFF2-40B4-BE49-F238E27FC236}">
                <a16:creationId xmlns:a16="http://schemas.microsoft.com/office/drawing/2014/main" id="{FB411FDE-9244-016F-8FCF-7494866C0558}"/>
              </a:ext>
            </a:extLst>
          </p:cNvPr>
          <p:cNvPicPr>
            <a:picLocks noGrp="1" noChangeAspect="1"/>
          </p:cNvPicPr>
          <p:nvPr>
            <p:ph sz="half" idx="1"/>
          </p:nvPr>
        </p:nvPicPr>
        <p:blipFill rotWithShape="1">
          <a:blip r:embed="rId2"/>
          <a:srcRect t="15530" r="31908" b="16076"/>
          <a:stretch/>
        </p:blipFill>
        <p:spPr>
          <a:xfrm>
            <a:off x="642551" y="2088318"/>
            <a:ext cx="5398877" cy="3702881"/>
          </a:xfrm>
        </p:spPr>
      </p:pic>
      <p:sp>
        <p:nvSpPr>
          <p:cNvPr id="4" name="Content Placeholder 3">
            <a:extLst>
              <a:ext uri="{FF2B5EF4-FFF2-40B4-BE49-F238E27FC236}">
                <a16:creationId xmlns:a16="http://schemas.microsoft.com/office/drawing/2014/main" id="{1E4FDAB5-8667-4FE7-5993-D903EAEFABD7}"/>
              </a:ext>
            </a:extLst>
          </p:cNvPr>
          <p:cNvSpPr>
            <a:spLocks noGrp="1"/>
          </p:cNvSpPr>
          <p:nvPr>
            <p:ph sz="half" idx="2"/>
          </p:nvPr>
        </p:nvSpPr>
        <p:spPr>
          <a:xfrm>
            <a:off x="6150574" y="2940920"/>
            <a:ext cx="5697322" cy="1997676"/>
          </a:xfrm>
        </p:spPr>
        <p:txBody>
          <a:bodyPr>
            <a:normAutofit fontScale="62500" lnSpcReduction="20000"/>
          </a:bodyPr>
          <a:lstStyle/>
          <a:p>
            <a:pPr marL="0" indent="0">
              <a:buNone/>
            </a:pPr>
            <a:r>
              <a:rPr lang="en-US" dirty="0"/>
              <a:t>This is a 4 BIT ADDER. This is essentially a calculator that can calculate up to 15. There are 3 sets of inputs; the three sets are the numbers that are added together to give an output/answer. However, the output on the very bottom is called a carry bit. The carry bit indicates that there aren’t enough bits to store more than 15. If the carry bit is on that means the values have “overflowed” and is more than 15.  The 4 outputs (other than the carry bit) indicates the value/answer to the calculation as long as the answer is below/is 15. </a:t>
            </a:r>
          </a:p>
        </p:txBody>
      </p:sp>
    </p:spTree>
    <p:extLst>
      <p:ext uri="{BB962C8B-B14F-4D97-AF65-F5344CB8AC3E}">
        <p14:creationId xmlns:p14="http://schemas.microsoft.com/office/powerpoint/2010/main" val="3775396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E297B-7C43-D813-DAE7-24E8AB6B0677}"/>
              </a:ext>
            </a:extLst>
          </p:cNvPr>
          <p:cNvSpPr>
            <a:spLocks noGrp="1"/>
          </p:cNvSpPr>
          <p:nvPr>
            <p:ph type="title"/>
          </p:nvPr>
        </p:nvSpPr>
        <p:spPr/>
        <p:txBody>
          <a:bodyPr/>
          <a:lstStyle/>
          <a:p>
            <a:r>
              <a:rPr lang="en-US" dirty="0"/>
              <a:t>ALU</a:t>
            </a:r>
          </a:p>
        </p:txBody>
      </p:sp>
      <p:pic>
        <p:nvPicPr>
          <p:cNvPr id="6" name="Content Placeholder 5">
            <a:extLst>
              <a:ext uri="{FF2B5EF4-FFF2-40B4-BE49-F238E27FC236}">
                <a16:creationId xmlns:a16="http://schemas.microsoft.com/office/drawing/2014/main" id="{06C46145-FA25-2579-ECC2-A9E4343F8194}"/>
              </a:ext>
            </a:extLst>
          </p:cNvPr>
          <p:cNvPicPr>
            <a:picLocks noGrp="1" noChangeAspect="1"/>
          </p:cNvPicPr>
          <p:nvPr>
            <p:ph sz="half" idx="1"/>
          </p:nvPr>
        </p:nvPicPr>
        <p:blipFill rotWithShape="1">
          <a:blip r:embed="rId2"/>
          <a:srcRect t="14677" r="32392" b="16075"/>
          <a:stretch/>
        </p:blipFill>
        <p:spPr>
          <a:xfrm>
            <a:off x="486031" y="2088320"/>
            <a:ext cx="5528301" cy="3702880"/>
          </a:xfrm>
        </p:spPr>
      </p:pic>
      <p:sp>
        <p:nvSpPr>
          <p:cNvPr id="4" name="Content Placeholder 3">
            <a:extLst>
              <a:ext uri="{FF2B5EF4-FFF2-40B4-BE49-F238E27FC236}">
                <a16:creationId xmlns:a16="http://schemas.microsoft.com/office/drawing/2014/main" id="{82422C77-FB70-6A2D-3576-5B5008F35B51}"/>
              </a:ext>
            </a:extLst>
          </p:cNvPr>
          <p:cNvSpPr>
            <a:spLocks noGrp="1"/>
          </p:cNvSpPr>
          <p:nvPr>
            <p:ph sz="half" idx="2"/>
          </p:nvPr>
        </p:nvSpPr>
        <p:spPr/>
        <p:txBody>
          <a:bodyPr>
            <a:normAutofit fontScale="85000" lnSpcReduction="10000"/>
          </a:bodyPr>
          <a:lstStyle/>
          <a:p>
            <a:pPr marL="0" indent="0">
              <a:buNone/>
            </a:pPr>
            <a:r>
              <a:rPr lang="en-US" dirty="0"/>
              <a:t>This is an Arithmetic Logic Unity or ALU. On the left side, there are 2 sets of inputs that represent numbers/bits. The very bottom input is a subtract signal which turns the process into subtraction. The first 4 outputs on the right side indicate the answer/number of bits calculated. The last three outputs give information about the result of the numbers calculated. The third last input is a carry bit, the second last output indicates if the answer is negative by turning on, and the last output indicates that the sum is zero.  </a:t>
            </a:r>
          </a:p>
        </p:txBody>
      </p:sp>
    </p:spTree>
    <p:extLst>
      <p:ext uri="{BB962C8B-B14F-4D97-AF65-F5344CB8AC3E}">
        <p14:creationId xmlns:p14="http://schemas.microsoft.com/office/powerpoint/2010/main" val="2893803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B56C0-9824-C641-118E-5F806B61840A}"/>
              </a:ext>
            </a:extLst>
          </p:cNvPr>
          <p:cNvSpPr>
            <a:spLocks noGrp="1"/>
          </p:cNvSpPr>
          <p:nvPr>
            <p:ph type="title"/>
          </p:nvPr>
        </p:nvSpPr>
        <p:spPr/>
        <p:txBody>
          <a:bodyPr/>
          <a:lstStyle/>
          <a:p>
            <a:r>
              <a:rPr lang="en-US" dirty="0"/>
              <a:t>SR Latch </a:t>
            </a:r>
          </a:p>
        </p:txBody>
      </p:sp>
      <p:pic>
        <p:nvPicPr>
          <p:cNvPr id="6" name="Content Placeholder 5">
            <a:extLst>
              <a:ext uri="{FF2B5EF4-FFF2-40B4-BE49-F238E27FC236}">
                <a16:creationId xmlns:a16="http://schemas.microsoft.com/office/drawing/2014/main" id="{CE1AE5B2-357E-5BE0-048A-725D76A3A028}"/>
              </a:ext>
            </a:extLst>
          </p:cNvPr>
          <p:cNvPicPr>
            <a:picLocks noGrp="1" noChangeAspect="1"/>
          </p:cNvPicPr>
          <p:nvPr>
            <p:ph sz="half" idx="1"/>
          </p:nvPr>
        </p:nvPicPr>
        <p:blipFill rotWithShape="1">
          <a:blip r:embed="rId2"/>
          <a:srcRect t="15530" r="32231" b="16076"/>
          <a:stretch/>
        </p:blipFill>
        <p:spPr>
          <a:xfrm>
            <a:off x="304801" y="2088319"/>
            <a:ext cx="5526466" cy="3702881"/>
          </a:xfrm>
        </p:spPr>
      </p:pic>
      <p:sp>
        <p:nvSpPr>
          <p:cNvPr id="4" name="Content Placeholder 3">
            <a:extLst>
              <a:ext uri="{FF2B5EF4-FFF2-40B4-BE49-F238E27FC236}">
                <a16:creationId xmlns:a16="http://schemas.microsoft.com/office/drawing/2014/main" id="{6BC100D1-9DAB-93B5-3C85-DC1668868057}"/>
              </a:ext>
            </a:extLst>
          </p:cNvPr>
          <p:cNvSpPr>
            <a:spLocks noGrp="1"/>
          </p:cNvSpPr>
          <p:nvPr>
            <p:ph sz="half" idx="2"/>
          </p:nvPr>
        </p:nvSpPr>
        <p:spPr/>
        <p:txBody>
          <a:bodyPr>
            <a:normAutofit fontScale="85000" lnSpcReduction="10000"/>
          </a:bodyPr>
          <a:lstStyle/>
          <a:p>
            <a:pPr marL="0" indent="0">
              <a:buNone/>
            </a:pPr>
            <a:r>
              <a:rPr lang="en-US" dirty="0"/>
              <a:t>This is a Set-Reset Latch. The first input on the right side is called the Set Input. When the Set input is turned on the output will turn on. However, when the Set input is turned off, the circuit will continue to remain on because the circuit is “remembering” the inputs and is in a loop regardless of the Set input being turned off or on. The second input is called the Reset signal/input, the duty of this input is to reset the circuit by inverting the power from the NOT gate and causing only one input to provide power to the AND gate, ultimately resetting the circuit. </a:t>
            </a:r>
          </a:p>
        </p:txBody>
      </p:sp>
    </p:spTree>
    <p:extLst>
      <p:ext uri="{BB962C8B-B14F-4D97-AF65-F5344CB8AC3E}">
        <p14:creationId xmlns:p14="http://schemas.microsoft.com/office/powerpoint/2010/main" val="10060788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D40C077F08E9549B18DCD4B5BD51A1C" ma:contentTypeVersion="13" ma:contentTypeDescription="Create a new document." ma:contentTypeScope="" ma:versionID="cdf96234895f34c7c575151b0a587e8d">
  <xsd:schema xmlns:xsd="http://www.w3.org/2001/XMLSchema" xmlns:xs="http://www.w3.org/2001/XMLSchema" xmlns:p="http://schemas.microsoft.com/office/2006/metadata/properties" xmlns:ns3="d23c2d23-7556-4888-a9b9-9016419c38dc" xmlns:ns4="7fecb49b-9e22-44e0-9047-b4114c0a5a14" targetNamespace="http://schemas.microsoft.com/office/2006/metadata/properties" ma:root="true" ma:fieldsID="6579770a836f2b1a811632bee25c058c" ns3:_="" ns4:_="">
    <xsd:import namespace="d23c2d23-7556-4888-a9b9-9016419c38dc"/>
    <xsd:import namespace="7fecb49b-9e22-44e0-9047-b4114c0a5a1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Location"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3c2d23-7556-4888-a9b9-9016419c38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fecb49b-9e22-44e0-9047-b4114c0a5a1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4132A84-4323-4733-BCD0-D02C5A9E418F}">
  <ds:schemaRefs>
    <ds:schemaRef ds:uri="http://schemas.microsoft.com/sharepoint/v3/contenttype/forms"/>
  </ds:schemaRefs>
</ds:datastoreItem>
</file>

<file path=customXml/itemProps2.xml><?xml version="1.0" encoding="utf-8"?>
<ds:datastoreItem xmlns:ds="http://schemas.openxmlformats.org/officeDocument/2006/customXml" ds:itemID="{ED3C3212-7594-4309-837B-CAFFAE71B868}">
  <ds:schemaRefs>
    <ds:schemaRef ds:uri="http://schemas.microsoft.com/office/2006/documentManagement/types"/>
    <ds:schemaRef ds:uri="7fecb49b-9e22-44e0-9047-b4114c0a5a14"/>
    <ds:schemaRef ds:uri="http://purl.org/dc/terms/"/>
    <ds:schemaRef ds:uri="http://purl.org/dc/elements/1.1/"/>
    <ds:schemaRef ds:uri="d23c2d23-7556-4888-a9b9-9016419c38dc"/>
    <ds:schemaRef ds:uri="http://schemas.microsoft.com/office/2006/metadata/properties"/>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66C57C9-E332-4608-A7AC-B486DC9C08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23c2d23-7556-4888-a9b9-9016419c38dc"/>
    <ds:schemaRef ds:uri="7fecb49b-9e22-44e0-9047-b4114c0a5a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Damask</Template>
  <TotalTime>624</TotalTime>
  <Words>673</Words>
  <Application>Microsoft Office PowerPoint</Application>
  <PresentationFormat>Widescreen</PresentationFormat>
  <Paragraphs>27</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Bookman Old Style</vt:lpstr>
      <vt:lpstr>Rockwell</vt:lpstr>
      <vt:lpstr>Damask</vt:lpstr>
      <vt:lpstr>Logic Gate Assignment</vt:lpstr>
      <vt:lpstr>NAND Gate </vt:lpstr>
      <vt:lpstr>OR GATE </vt:lpstr>
      <vt:lpstr>Nor gate </vt:lpstr>
      <vt:lpstr>XOR Gate</vt:lpstr>
      <vt:lpstr>XNOR Gate </vt:lpstr>
      <vt:lpstr>4 bit adder</vt:lpstr>
      <vt:lpstr>ALU</vt:lpstr>
      <vt:lpstr>SR Latch </vt:lpstr>
      <vt:lpstr>Asynchronous Register</vt:lpstr>
      <vt:lpstr>D LATCH</vt:lpstr>
      <vt:lpstr>D Flip FLop</vt:lpstr>
      <vt:lpstr>1 bit register </vt:lpstr>
      <vt:lpstr>Synchronized 4 bit register</vt:lpstr>
      <vt:lpstr>Nand Gate with 4 inputs</vt:lpstr>
      <vt:lpstr>Or Gate with 4 inputs </vt:lpstr>
      <vt:lpstr>Xor gate with 4 inputs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 Gate Assignment</dc:title>
  <dc:creator>Anhadjot Sehra</dc:creator>
  <cp:lastModifiedBy>Anhadjot</cp:lastModifiedBy>
  <cp:revision>4</cp:revision>
  <dcterms:created xsi:type="dcterms:W3CDTF">2022-10-27T22:23:18Z</dcterms:created>
  <dcterms:modified xsi:type="dcterms:W3CDTF">2022-11-04T01:15:08Z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0x0101002D40C077F08E9549B18DCD4B5BD51A1C</vt:lpwstr>
  </property>
</Properties>
</file>